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Caveat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veat-bold.fntdata"/><Relationship Id="rId12" Type="http://schemas.openxmlformats.org/officeDocument/2006/relationships/font" Target="fonts/Cave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d2e734e229d50e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d2e734e229d50e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f624f15d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f624f15d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e7c1c12feeac95c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e7c1c12feeac95c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f624f15d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f624f15d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7c1c12feeac95c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e7c1c12feeac95c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257583" y="39422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 y B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50" y="1065925"/>
            <a:ext cx="3681000" cy="3681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738400" y="2677100"/>
            <a:ext cx="3405600" cy="2374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Bryan Yanez</a:t>
            </a:r>
            <a:endParaRPr b="1" sz="3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Danna Segura</a:t>
            </a:r>
            <a:endParaRPr b="1" sz="3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Erika Munevar</a:t>
            </a:r>
            <a:endParaRPr b="1" sz="3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Angie Rodriguez</a:t>
            </a:r>
            <a:endParaRPr b="1" sz="3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1103 J.M</a:t>
            </a:r>
            <a:endParaRPr b="1" sz="3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29057" l="42289" r="39277" t="30280"/>
          <a:stretch/>
        </p:blipFill>
        <p:spPr>
          <a:xfrm>
            <a:off x="3065025" y="0"/>
            <a:ext cx="2119500" cy="1558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311700" y="371825"/>
            <a:ext cx="5407800" cy="49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rgbClr val="FF0000"/>
                </a:solidFill>
              </a:rPr>
              <a:t>¿A QUIENES LES VAMOS A VENDER NUESTRO PRODUCTO?</a:t>
            </a:r>
            <a:r>
              <a:rPr lang="es-419" sz="2200"/>
              <a:t>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/>
              <a:t>Nuestro pr</a:t>
            </a:r>
            <a:r>
              <a:rPr lang="es-419" sz="2000"/>
              <a:t>oducto es sugerido para los hombres </a:t>
            </a:r>
            <a:r>
              <a:rPr lang="es-419" sz="2000"/>
              <a:t>elegantes,</a:t>
            </a:r>
            <a:r>
              <a:rPr lang="es-419" sz="2000"/>
              <a:t> con gustos exclusivos y que su edad ronde entre los 35 y 45 años de edad.</a:t>
            </a:r>
            <a:r>
              <a:rPr lang="es-419" sz="1800"/>
              <a:t>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rgbClr val="FF0000"/>
                </a:solidFill>
              </a:rPr>
              <a:t>¿</a:t>
            </a:r>
            <a:r>
              <a:rPr lang="es-419" sz="2200">
                <a:solidFill>
                  <a:srgbClr val="FF0000"/>
                </a:solidFill>
              </a:rPr>
              <a:t>QUÉ</a:t>
            </a:r>
            <a:r>
              <a:rPr lang="es-419" sz="2200">
                <a:solidFill>
                  <a:srgbClr val="FF0000"/>
                </a:solidFill>
              </a:rPr>
              <a:t> NECESIDAD ESTAMOS CUBRIENDO?</a:t>
            </a:r>
            <a:endParaRPr sz="2200">
              <a:solidFill>
                <a:srgbClr val="FF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/>
              <a:t>Satisfacer la necesidad del cliente al darle el gusto de tener una camisa personalizada y a medida. Por lo cual, el cliente ya no tiene que preocuparse porque la camisa no se ajuste a su cuerpo y le quede corta en </a:t>
            </a:r>
            <a:r>
              <a:rPr lang="es-419" sz="1800"/>
              <a:t>algún</a:t>
            </a:r>
            <a:r>
              <a:rPr lang="es-419" sz="1800"/>
              <a:t> lugar </a:t>
            </a:r>
            <a:r>
              <a:rPr lang="es-419" sz="1800"/>
              <a:t>volviéndose</a:t>
            </a:r>
            <a:r>
              <a:rPr lang="es-419" sz="1800"/>
              <a:t> </a:t>
            </a:r>
            <a:r>
              <a:rPr lang="es-419" sz="1800"/>
              <a:t>incómodo</a:t>
            </a:r>
            <a:r>
              <a:rPr lang="es-419" sz="1800"/>
              <a:t> al usarla.</a:t>
            </a:r>
            <a:endParaRPr sz="2300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23142" l="0" r="0" t="49548"/>
          <a:stretch/>
        </p:blipFill>
        <p:spPr>
          <a:xfrm>
            <a:off x="5719500" y="371825"/>
            <a:ext cx="3203901" cy="20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50001" l="0" r="0" t="21911"/>
          <a:stretch/>
        </p:blipFill>
        <p:spPr>
          <a:xfrm>
            <a:off x="5612000" y="2571750"/>
            <a:ext cx="3311407" cy="2015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516800" y="-24605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Times New Roman"/>
                <a:ea typeface="Times New Roman"/>
                <a:cs typeface="Times New Roman"/>
                <a:sym typeface="Times New Roman"/>
              </a:rPr>
              <a:t>Propuesta de Valor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2085450" y="704350"/>
            <a:ext cx="5228400" cy="6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/>
              <a:t>Valor establecido del producto: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/>
              <a:t>De </a:t>
            </a:r>
            <a:r>
              <a:rPr lang="es-419" sz="1800">
                <a:solidFill>
                  <a:srgbClr val="222222"/>
                </a:solidFill>
                <a:highlight>
                  <a:srgbClr val="FFFFFF"/>
                </a:highlight>
              </a:rPr>
              <a:t>$</a:t>
            </a:r>
            <a:r>
              <a:rPr lang="es-419" sz="1800"/>
              <a:t>9</a:t>
            </a:r>
            <a:r>
              <a:rPr lang="es-419" sz="1800"/>
              <a:t>0.000 a </a:t>
            </a:r>
            <a:r>
              <a:rPr lang="es-419" sz="1800">
                <a:solidFill>
                  <a:srgbClr val="222222"/>
                </a:solidFill>
                <a:highlight>
                  <a:srgbClr val="FFFFFF"/>
                </a:highlight>
              </a:rPr>
              <a:t>$160.000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42335" l="34640" r="33927" t="10529"/>
          <a:stretch/>
        </p:blipFill>
        <p:spPr>
          <a:xfrm>
            <a:off x="6862900" y="62073"/>
            <a:ext cx="1400100" cy="122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380475" y="2762750"/>
            <a:ext cx="2082300" cy="1611300"/>
          </a:xfrm>
          <a:prstGeom prst="rect">
            <a:avLst/>
          </a:prstGeom>
          <a:noFill/>
          <a:ln cap="flat" cmpd="sng" w="952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Soluciona problemas de tipo </a:t>
            </a:r>
            <a:r>
              <a:rPr lang="es-419"/>
              <a:t>estético</a:t>
            </a:r>
            <a:r>
              <a:rPr lang="es-419"/>
              <a:t> para los hombres haciendo que se vean y se sientan mejor con ellos mismos 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198400" y="466425"/>
            <a:ext cx="18096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rgbClr val="980000"/>
                </a:solidFill>
              </a:rPr>
              <a:t>Necesidad:</a:t>
            </a:r>
            <a:r>
              <a:rPr lang="es-419"/>
              <a:t> Problemas e incomodidad al usar una camisa que no se adapta a la forma del cuerpo y no le brinda comodidad al comprador 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6060575" y="3155000"/>
            <a:ext cx="2776200" cy="17901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Camisas que se ajusten perfectamente a todo el cuerpo ofreciendo la posibilidad de tener prendas elaboradas </a:t>
            </a:r>
            <a:r>
              <a:rPr lang="es-419"/>
              <a:t>según</a:t>
            </a:r>
            <a:r>
              <a:rPr lang="es-419"/>
              <a:t> los gustos de cada cliente potenciando su </a:t>
            </a:r>
            <a:r>
              <a:rPr lang="es-419"/>
              <a:t>propio</a:t>
            </a:r>
            <a:r>
              <a:rPr lang="es-419"/>
              <a:t> estilo y reduciendo el </a:t>
            </a:r>
            <a:r>
              <a:rPr lang="es-419"/>
              <a:t>estrés</a:t>
            </a:r>
            <a:r>
              <a:rPr lang="es-419"/>
              <a:t> de la compra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3051075" y="2762750"/>
            <a:ext cx="2540700" cy="23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Esta marca se diferencia de las </a:t>
            </a:r>
            <a:r>
              <a:rPr lang="es-419"/>
              <a:t>demás</a:t>
            </a:r>
            <a:r>
              <a:rPr lang="es-419"/>
              <a:t> porque les brinda a sus clientes un servicio personalizado al hacer sus camisas sobre  medida y  brindando </a:t>
            </a:r>
            <a:r>
              <a:rPr lang="es-419"/>
              <a:t>además</a:t>
            </a:r>
            <a:r>
              <a:rPr lang="es-419"/>
              <a:t> un servicio de asesoramiento personalizado  a cada cliente por separado al momento de la compra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6227500" y="1386850"/>
            <a:ext cx="26709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Público</a:t>
            </a:r>
            <a:r>
              <a:rPr lang="es-419"/>
              <a:t> al que va dirigido  el producto: Hombres adultos entre 35 a 45 años.</a:t>
            </a:r>
            <a:endParaRPr/>
          </a:p>
        </p:txBody>
      </p:sp>
      <p:cxnSp>
        <p:nvCxnSpPr>
          <p:cNvPr id="78" name="Google Shape;78;p15"/>
          <p:cNvCxnSpPr>
            <a:stCxn id="74" idx="3"/>
          </p:cNvCxnSpPr>
          <p:nvPr/>
        </p:nvCxnSpPr>
        <p:spPr>
          <a:xfrm flipH="1" rot="10800000">
            <a:off x="2008000" y="1122375"/>
            <a:ext cx="1140000" cy="19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5"/>
          <p:cNvCxnSpPr/>
          <p:nvPr/>
        </p:nvCxnSpPr>
        <p:spPr>
          <a:xfrm>
            <a:off x="6333250" y="978375"/>
            <a:ext cx="309900" cy="4221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" name="Google Shape;80;p15"/>
          <p:cNvCxnSpPr/>
          <p:nvPr/>
        </p:nvCxnSpPr>
        <p:spPr>
          <a:xfrm>
            <a:off x="979125" y="2312250"/>
            <a:ext cx="136200" cy="426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" name="Google Shape;81;p15"/>
          <p:cNvCxnSpPr>
            <a:stCxn id="73" idx="3"/>
          </p:cNvCxnSpPr>
          <p:nvPr/>
        </p:nvCxnSpPr>
        <p:spPr>
          <a:xfrm>
            <a:off x="2462775" y="3568400"/>
            <a:ext cx="672900" cy="6300"/>
          </a:xfrm>
          <a:prstGeom prst="straightConnector1">
            <a:avLst/>
          </a:prstGeom>
          <a:noFill/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" name="Google Shape;82;p15"/>
          <p:cNvCxnSpPr>
            <a:stCxn id="75" idx="1"/>
          </p:cNvCxnSpPr>
          <p:nvPr/>
        </p:nvCxnSpPr>
        <p:spPr>
          <a:xfrm rot="10800000">
            <a:off x="5465675" y="4050050"/>
            <a:ext cx="594900" cy="0"/>
          </a:xfrm>
          <a:prstGeom prst="straightConnector1">
            <a:avLst/>
          </a:prstGeom>
          <a:noFill/>
          <a:ln cap="flat" cmpd="sng" w="28575">
            <a:solidFill>
              <a:srgbClr val="674EA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" name="Google Shape;83;p15"/>
          <p:cNvCxnSpPr/>
          <p:nvPr/>
        </p:nvCxnSpPr>
        <p:spPr>
          <a:xfrm flipH="1">
            <a:off x="6862900" y="2289825"/>
            <a:ext cx="309600" cy="6447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" name="Google Shape;84;p15"/>
          <p:cNvCxnSpPr>
            <a:endCxn id="76" idx="0"/>
          </p:cNvCxnSpPr>
          <p:nvPr/>
        </p:nvCxnSpPr>
        <p:spPr>
          <a:xfrm>
            <a:off x="4255125" y="1476050"/>
            <a:ext cx="66300" cy="1286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8000" y="1386850"/>
            <a:ext cx="1926511" cy="12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b="0" l="10290" r="43605" t="10730"/>
          <a:stretch/>
        </p:blipFill>
        <p:spPr>
          <a:xfrm>
            <a:off x="4667725" y="1476075"/>
            <a:ext cx="1046550" cy="13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600" y="4078950"/>
            <a:ext cx="1268858" cy="9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850" y="2174813"/>
            <a:ext cx="1400100" cy="87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394775"/>
            <a:ext cx="8520600" cy="87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FF0000"/>
                </a:solidFill>
              </a:rPr>
              <a:t>RELACI</a:t>
            </a:r>
            <a:r>
              <a:rPr lang="es-419">
                <a:solidFill>
                  <a:srgbClr val="FF0000"/>
                </a:solidFill>
              </a:rPr>
              <a:t>ÓN CON EL CLIENTE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311700" y="1331225"/>
            <a:ext cx="4260000" cy="29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100"/>
              <a:t>Lo que espera el cliente es que el producto que le estamos ofre</a:t>
            </a:r>
            <a:r>
              <a:rPr b="1" lang="es-419" sz="2100"/>
              <a:t>ciendo quede tal cual nuestro </a:t>
            </a:r>
            <a:r>
              <a:rPr b="1" lang="es-419" sz="2100"/>
              <a:t>cliente lo  solicitó, tanto su diseño como los materiales que se usaron al confeccionarla, además de un buen asesoramiento y </a:t>
            </a:r>
            <a:r>
              <a:rPr b="1" lang="es-419" sz="2100"/>
              <a:t> puntualidad al momento de entregar el producto</a:t>
            </a:r>
            <a:endParaRPr b="1" sz="2100"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54974" l="0" r="0" t="24631"/>
          <a:stretch/>
        </p:blipFill>
        <p:spPr>
          <a:xfrm>
            <a:off x="4497565" y="1684139"/>
            <a:ext cx="4484975" cy="198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1410150" y="8675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F0000"/>
                </a:solidFill>
              </a:rPr>
              <a:t>CANALES DE </a:t>
            </a:r>
            <a:r>
              <a:rPr lang="es-419" sz="2200">
                <a:solidFill>
                  <a:srgbClr val="FF0000"/>
                </a:solidFill>
              </a:rPr>
              <a:t>DISTRIBUCI</a:t>
            </a:r>
            <a:r>
              <a:rPr lang="es-419" sz="2200">
                <a:solidFill>
                  <a:srgbClr val="FF0000"/>
                </a:solidFill>
              </a:rPr>
              <a:t>ÓN</a:t>
            </a:r>
            <a:r>
              <a:rPr lang="es-419" sz="2200"/>
              <a:t> </a:t>
            </a:r>
            <a:endParaRPr sz="2200"/>
          </a:p>
        </p:txBody>
      </p:sp>
      <p:sp>
        <p:nvSpPr>
          <p:cNvPr id="101" name="Google Shape;101;p17"/>
          <p:cNvSpPr txBox="1"/>
          <p:nvPr/>
        </p:nvSpPr>
        <p:spPr>
          <a:xfrm>
            <a:off x="4139502" y="836134"/>
            <a:ext cx="4650000" cy="3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Envío</a:t>
            </a:r>
            <a:r>
              <a:rPr lang="es-419" sz="2200"/>
              <a:t> a domicilio y se entrega en una caja personalizada con el logo de la marca.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El producto se entrega al repartidor directamente desde la tienda.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Los repartidores se van a movilizar en moto para una mayor rapidez y dichas personas van a</a:t>
            </a:r>
            <a:r>
              <a:rPr lang="es-419" sz="2200"/>
              <a:t> llevar un chaleco con el logo de la empresa </a:t>
            </a:r>
            <a:endParaRPr sz="2200"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b="97337" l="0" r="44973" t="27784"/>
          <a:stretch/>
        </p:blipFill>
        <p:spPr>
          <a:xfrm flipH="1" rot="10800000">
            <a:off x="1976300" y="1946002"/>
            <a:ext cx="1678549" cy="166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b="22293" l="0" r="0" t="10798"/>
          <a:stretch/>
        </p:blipFill>
        <p:spPr>
          <a:xfrm>
            <a:off x="223075" y="359600"/>
            <a:ext cx="2525550" cy="16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9875" y="1069213"/>
            <a:ext cx="358200" cy="35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5575" y="2285625"/>
            <a:ext cx="780000" cy="74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7">
            <a:alphaModFix/>
          </a:blip>
          <a:srcRect b="0" l="23030" r="22997" t="0"/>
          <a:stretch/>
        </p:blipFill>
        <p:spPr>
          <a:xfrm>
            <a:off x="2561652" y="3675600"/>
            <a:ext cx="1399299" cy="136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025" y="3376600"/>
            <a:ext cx="1931515" cy="1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0701" y="3891726"/>
            <a:ext cx="358200" cy="358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0" y="-384200"/>
            <a:ext cx="9144000" cy="135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000">
                <a:solidFill>
                  <a:srgbClr val="FF0000"/>
                </a:solidFill>
              </a:rPr>
              <a:t>FUENTES DE INGRESO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-567750" y="703524"/>
            <a:ext cx="39834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latin typeface="Caveat"/>
                <a:ea typeface="Caveat"/>
                <a:cs typeface="Caveat"/>
                <a:sym typeface="Caveat"/>
              </a:rPr>
              <a:t>CUANTO PAGAN POR MI PRODUCTO 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latin typeface="Caveat"/>
                <a:ea typeface="Caveat"/>
                <a:cs typeface="Caveat"/>
                <a:sym typeface="Caveat"/>
              </a:rPr>
              <a:t>90.000- 160.000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5818300" y="639573"/>
            <a:ext cx="36576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latin typeface="Caveat"/>
                <a:ea typeface="Caveat"/>
                <a:cs typeface="Caveat"/>
                <a:sym typeface="Caveat"/>
              </a:rPr>
              <a:t>CUANTO PAGAN POR UN PRODUCTO </a:t>
            </a:r>
            <a:r>
              <a:rPr lang="es-419" sz="2400">
                <a:latin typeface="Caveat"/>
                <a:ea typeface="Caveat"/>
                <a:cs typeface="Caveat"/>
                <a:sym typeface="Caveat"/>
              </a:rPr>
              <a:t>SIMILAR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latin typeface="Caveat"/>
                <a:ea typeface="Caveat"/>
                <a:cs typeface="Caveat"/>
                <a:sym typeface="Caveat"/>
              </a:rPr>
              <a:t>                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s-419" sz="3000">
                <a:latin typeface="Caveat"/>
                <a:ea typeface="Caveat"/>
                <a:cs typeface="Caveat"/>
                <a:sym typeface="Caveat"/>
              </a:rPr>
              <a:t>200</a:t>
            </a:r>
            <a:r>
              <a:rPr lang="es-419" sz="3000">
                <a:latin typeface="Caveat"/>
                <a:ea typeface="Caveat"/>
                <a:cs typeface="Caveat"/>
                <a:sym typeface="Caveat"/>
              </a:rPr>
              <a:t>.000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3415650" y="1079025"/>
            <a:ext cx="2312700" cy="978300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El cliente </a:t>
            </a:r>
            <a:r>
              <a:rPr lang="es-419"/>
              <a:t>estaría</a:t>
            </a:r>
            <a:r>
              <a:rPr lang="es-419"/>
              <a:t> dispuesto </a:t>
            </a:r>
            <a:r>
              <a:rPr lang="es-419"/>
              <a:t>a pagar</a:t>
            </a:r>
            <a:r>
              <a:rPr lang="es-419"/>
              <a:t> hasta 200.000 por nuestro producto  </a:t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5375575" y="3712250"/>
            <a:ext cx="3378000" cy="1202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 </a:t>
            </a:r>
            <a:r>
              <a:rPr lang="es-419"/>
              <a:t>tendrían</a:t>
            </a:r>
            <a:r>
              <a:rPr lang="es-419"/>
              <a:t> que ingresar al rededor de 90´000.000 para todos los costos que requiere la </a:t>
            </a:r>
            <a:r>
              <a:rPr lang="es-419"/>
              <a:t>producción</a:t>
            </a:r>
            <a:r>
              <a:rPr lang="es-419"/>
              <a:t> de nuestro producto y obtener las </a:t>
            </a:r>
            <a:r>
              <a:rPr lang="es-419"/>
              <a:t>márgenes</a:t>
            </a:r>
            <a:r>
              <a:rPr lang="es-419"/>
              <a:t> de beneficios deseados</a:t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553975" y="3600700"/>
            <a:ext cx="2726700" cy="12027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Todo los materiales que se necesitan para la </a:t>
            </a:r>
            <a:r>
              <a:rPr lang="es-419"/>
              <a:t>construcción</a:t>
            </a:r>
            <a:r>
              <a:rPr lang="es-419"/>
              <a:t> y </a:t>
            </a:r>
            <a:r>
              <a:rPr lang="es-419"/>
              <a:t>producción</a:t>
            </a:r>
            <a:r>
              <a:rPr lang="es-419"/>
              <a:t> de las camisas no son exportados sino 100% Colombianos </a:t>
            </a:r>
            <a:endParaRPr/>
          </a:p>
        </p:txBody>
      </p:sp>
      <p:cxnSp>
        <p:nvCxnSpPr>
          <p:cNvPr id="119" name="Google Shape;119;p18"/>
          <p:cNvCxnSpPr/>
          <p:nvPr/>
        </p:nvCxnSpPr>
        <p:spPr>
          <a:xfrm flipH="1" rot="10800000">
            <a:off x="3502075" y="4304450"/>
            <a:ext cx="1652100" cy="183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48" y="2348912"/>
            <a:ext cx="1438204" cy="12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 b="19770" l="0" r="27278" t="8416"/>
          <a:stretch/>
        </p:blipFill>
        <p:spPr>
          <a:xfrm>
            <a:off x="7045288" y="2271047"/>
            <a:ext cx="1203625" cy="13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